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>
      <p:cViewPr>
        <p:scale>
          <a:sx n="76" d="100"/>
          <a:sy n="76" d="100"/>
        </p:scale>
        <p:origin x="36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366E1-458F-C9D2-AB4D-B6ADEAB7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9E69AD-FE3A-CF8A-3ABD-AEECD4185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C292A-8534-D596-E273-C7987D5D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A0498-77D4-1DBB-C3C5-0C7E0E0D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2065C-E126-B42B-AF1F-9CCF5CF3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7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8C773-1D62-E2EC-A6EC-54095170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F1ED74-CE7A-A9EB-2345-94A589AF8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C2AE-3667-C17A-00F5-F64A6EF6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7AB106-5D76-24DB-FFE5-0AD3E44B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4BC85-9B69-8B10-DDCB-D00776203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8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F4DED2-5938-A6C6-3E81-0220C5744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0BC861-B6D9-B92B-7449-072EC9CB2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D0A8E2-523A-AEDA-3CCF-3DB02E2F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D2727-D6B3-53B9-0C8A-9AABBE85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EFD341-FB1E-55E0-A932-C5AF4BAD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0341C-313C-C91E-BDCC-8D1BB302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53702-9543-A3B2-C1FF-494C82CC2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48D20-12BA-37B7-3ECB-A398E8AB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CD327-9881-6530-29BD-447D5EF4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7306CA-A92E-6238-A009-1395AFAC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1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073F9-9E9C-417C-6208-296CEC12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0E6DBF-7F86-9858-69B4-0D1C0046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8E3990-1F65-BCAE-0F34-9A9E58EB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10546-5C67-230D-667C-CB6BDB77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DDDD5-38BB-2333-617F-156B2F1C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1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2BB28-5E13-29D9-7336-09665E52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09FE9-34BA-6B3C-C00A-782EF91C8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B4883C-381D-61F9-A5A8-3A9CFBE51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042B06-6AD4-18A6-21C1-BE4B195D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8DA451-69BA-29CC-0A2B-7D577A18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FDF55B-74DE-6F03-B0A4-F85C7722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7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0FA7F-DAE6-E251-8011-6BC67216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EFAA03-63F4-9BA3-D029-7A8C6A251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A666CB-794A-50F8-0C37-CEB274A23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860869-9588-80EB-0763-1B377CEE6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294B8E-42B0-AEDB-7F78-D3343A4FA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288E95-6852-37B7-1F5B-D7397E00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5301FF-D9C2-108C-0A81-85CBAC090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B35062-2694-AC00-23A9-29D56190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3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0D11F-3070-981C-BCAA-B10D08FD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159DD-B802-4EAB-51D5-21FAF43F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F22059-9E39-F8FD-B332-85816DC8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CAF892-776C-19AC-15F4-2F44F6DB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08D12-5E34-993B-3F02-0629D7F1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781A4A-3EAF-C1DF-0E64-41E4F097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6AC0F2-7C8C-15BC-FC45-97F108B9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58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14329-9963-158F-3F26-CE128D831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EF471B-135A-99F2-FE6D-E25FBDF82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3C7664-A822-DD09-8A62-5AC1C9890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7E067-F0D4-2B08-AD60-3D962D438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E30A6-FA21-4725-C4D6-28227FAD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DC958D-5CFC-7F2C-A8EA-63AEF9D8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2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477B9-DB48-12D1-2A3A-A2B1531A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5D691A-39DC-2E2E-01F2-C800751A3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011DC9-644F-2C8F-2AB9-EBB52DE71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A6738A-7C3F-6600-9FA0-6FB2A42D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D72171-1B97-9D5B-BDC0-736128BA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615B99-E180-0038-5026-F73A44DB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5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EE95B-D12C-A505-5F40-FA050A15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08AE8-63DE-A97D-1F27-C393A442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D2FE4-BADA-9A6C-A151-F4933AD0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1005B-4D05-4051-8711-3C8F4FBB8888}" type="datetimeFigureOut">
              <a:rPr lang="ko-KR" altLang="en-US" smtClean="0"/>
              <a:t>2025-12-04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83F37-6DEB-C572-0C92-13B5ED5A0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54C54-317B-0A88-53B7-0BE9A1296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DA591-408D-403E-B326-74F5B35F31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05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lgur443/big_data_proj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eoul.go.k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694B7-DC7A-C9C0-661A-625D675419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BIG-DATA Project </a:t>
            </a:r>
            <a:r>
              <a:rPr lang="ko-KR" altLang="en-US" dirty="0"/>
              <a:t>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F7712-BE90-FF27-9539-7DC031E1B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202144053 </a:t>
            </a:r>
            <a:r>
              <a:rPr lang="ko-KR" altLang="en-US" dirty="0"/>
              <a:t>최혁</a:t>
            </a:r>
            <a:br>
              <a:rPr lang="en-US" altLang="ko-KR" dirty="0"/>
            </a:br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chlgur443/</a:t>
            </a:r>
            <a:r>
              <a:rPr lang="en-US" altLang="ko-KR" dirty="0" err="1">
                <a:hlinkClick r:id="rId2"/>
              </a:rPr>
              <a:t>big_data_proj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A21DA4-245F-D2AC-0A14-D5D3A864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1461"/>
            <a:ext cx="12192000" cy="5046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C2D19E-81EF-14FE-102D-1053D408D0B4}"/>
              </a:ext>
            </a:extLst>
          </p:cNvPr>
          <p:cNvSpPr txBox="1"/>
          <p:nvPr/>
        </p:nvSpPr>
        <p:spPr>
          <a:xfrm>
            <a:off x="885278" y="963827"/>
            <a:ext cx="1042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강남역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>
                <a:latin typeface="+mn-ea"/>
              </a:rPr>
              <a:t>역삼역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선릉역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>
                <a:latin typeface="+mn-ea"/>
              </a:rPr>
              <a:t>신논현역을</a:t>
            </a:r>
            <a:r>
              <a:rPr lang="ko-KR" altLang="en-US" sz="2400" dirty="0">
                <a:latin typeface="+mn-ea"/>
              </a:rPr>
              <a:t> 포함한 역삼</a:t>
            </a:r>
            <a:r>
              <a:rPr lang="en-US" altLang="ko-KR" sz="2400" dirty="0">
                <a:latin typeface="+mn-ea"/>
              </a:rPr>
              <a:t>1</a:t>
            </a:r>
            <a:r>
              <a:rPr lang="ko-KR" altLang="en-US" sz="2400" dirty="0">
                <a:latin typeface="+mn-ea"/>
              </a:rPr>
              <a:t>동이 승객수가 가장 많다</a:t>
            </a:r>
            <a:r>
              <a:rPr lang="en-US" altLang="ko-KR" sz="2400" dirty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275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89FAD6-7840-7B63-3850-C9AB43740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1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호선별 지하철 승객수를 시각화 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그래프의 색상은 각각 서울 지하철의 호선 색으로 지정했다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Y</a:t>
            </a:r>
            <a:r>
              <a:rPr lang="ko-KR" altLang="en-US" dirty="0"/>
              <a:t>축의 눈금을 </a:t>
            </a:r>
            <a:r>
              <a:rPr lang="en-US" altLang="ko-KR" dirty="0"/>
              <a:t>1</a:t>
            </a:r>
            <a:r>
              <a:rPr lang="ko-KR" altLang="en-US" dirty="0"/>
              <a:t>백만 단위로 설정했다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Y</a:t>
            </a:r>
            <a:r>
              <a:rPr lang="ko-KR" altLang="en-US" dirty="0"/>
              <a:t>축의 최대값은 </a:t>
            </a:r>
            <a:r>
              <a:rPr lang="en-US" altLang="ko-KR" dirty="0"/>
              <a:t>1</a:t>
            </a:r>
            <a:r>
              <a:rPr lang="ko-KR" altLang="en-US" dirty="0"/>
              <a:t>천만으로 설정했다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기준월 </a:t>
            </a:r>
            <a:r>
              <a:rPr lang="en-US" altLang="ko-KR" dirty="0"/>
              <a:t>: 202509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0EC96-E6EB-EFB0-48AF-D952A8E6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" y="4078528"/>
            <a:ext cx="11973698" cy="1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20FB6-5E1A-E37E-B6A7-D5342E2BC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62" y="17152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시각화 </a:t>
            </a:r>
            <a:r>
              <a:rPr lang="ko-KR" altLang="en-US" dirty="0" err="1"/>
              <a:t>하기전</a:t>
            </a:r>
            <a:r>
              <a:rPr lang="ko-KR" altLang="en-US" dirty="0"/>
              <a:t> 데이터프레임을 </a:t>
            </a:r>
            <a:r>
              <a:rPr lang="en-US" altLang="ko-KR" dirty="0"/>
              <a:t>‘</a:t>
            </a:r>
            <a:r>
              <a:rPr lang="ko-KR" altLang="en-US" dirty="0" err="1"/>
              <a:t>호선명</a:t>
            </a:r>
            <a:r>
              <a:rPr lang="en-US" altLang="ko-KR" dirty="0"/>
              <a:t>‘ </a:t>
            </a:r>
            <a:r>
              <a:rPr lang="ko-KR" altLang="en-US" dirty="0"/>
              <a:t>컬럼을 기준으로</a:t>
            </a:r>
            <a:br>
              <a:rPr lang="en-US" altLang="ko-KR" dirty="0"/>
            </a:br>
            <a:r>
              <a:rPr lang="en-US" altLang="ko-KR" dirty="0"/>
              <a:t>group </a:t>
            </a:r>
            <a:r>
              <a:rPr lang="en-US" altLang="ko-KR" dirty="0" err="1"/>
              <a:t>by.sum</a:t>
            </a:r>
            <a:r>
              <a:rPr lang="en-US" altLang="ko-KR" dirty="0"/>
              <a:t>()</a:t>
            </a:r>
            <a:r>
              <a:rPr lang="ko-KR" altLang="en-US" dirty="0"/>
              <a:t>하여 지하철 역별로 나누어진 승객수를 합친다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6A899-3E60-443F-1E78-C00ADB3B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65" y="3429000"/>
            <a:ext cx="11627070" cy="18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9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CDEEB-7B47-EF03-CD1C-CCFDEEA46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54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서울의 주요 지역을 도는 형태를 하고 있는 </a:t>
            </a:r>
            <a:r>
              <a:rPr lang="en-US" altLang="ko-KR" dirty="0"/>
              <a:t>2</a:t>
            </a:r>
            <a:r>
              <a:rPr lang="ko-KR" altLang="en-US" dirty="0"/>
              <a:t>호선이 승객수가</a:t>
            </a:r>
            <a:br>
              <a:rPr lang="en-US" altLang="ko-KR" dirty="0"/>
            </a:br>
            <a:r>
              <a:rPr lang="ko-KR" altLang="en-US" dirty="0"/>
              <a:t>가장 많으며 출근시간인 </a:t>
            </a:r>
            <a:r>
              <a:rPr lang="en-US" altLang="ko-KR" dirty="0"/>
              <a:t>08</a:t>
            </a:r>
            <a:r>
              <a:rPr lang="ko-KR" altLang="en-US" dirty="0"/>
              <a:t>시 </a:t>
            </a:r>
            <a:r>
              <a:rPr lang="en-US" altLang="ko-KR" dirty="0"/>
              <a:t>~ 09</a:t>
            </a:r>
            <a:r>
              <a:rPr lang="ko-KR" altLang="en-US" dirty="0"/>
              <a:t>시와 퇴근시간인</a:t>
            </a:r>
            <a:br>
              <a:rPr lang="en-US" altLang="ko-KR" dirty="0"/>
            </a:br>
            <a:r>
              <a:rPr lang="en-US" altLang="ko-KR" dirty="0"/>
              <a:t>18</a:t>
            </a:r>
            <a:r>
              <a:rPr lang="ko-KR" altLang="en-US" dirty="0"/>
              <a:t>시</a:t>
            </a:r>
            <a:r>
              <a:rPr lang="en-US" altLang="ko-KR" dirty="0"/>
              <a:t> ~ 19</a:t>
            </a:r>
            <a:r>
              <a:rPr lang="ko-KR" altLang="en-US" dirty="0"/>
              <a:t>시가 제일 많은 승객수가 제일 많다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57B24C-88CD-22B4-F414-AF68C7F5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4987"/>
            <a:ext cx="12192000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04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BCD23-8CE3-0B95-A1DC-8401E9DF5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9063A-C1B6-31E2-2897-6A5331C5F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21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호선별 역별 지하철 승객수를 시각화 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기준월 </a:t>
            </a:r>
            <a:r>
              <a:rPr lang="en-US" altLang="ko-KR" dirty="0"/>
              <a:t>: 202509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F71A7F-9365-121E-CDF2-15731600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" y="2290646"/>
            <a:ext cx="11961341" cy="227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4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A9F2C-5A80-B1D5-3970-B87ADFCB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호선</a:t>
            </a:r>
          </a:p>
        </p:txBody>
      </p:sp>
      <p:pic>
        <p:nvPicPr>
          <p:cNvPr id="7" name="내용 개체 틀 6" descr="도표, 텍스트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B81756-30A3-7FB5-7980-8F8C21B7F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1452911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7A706-556D-8F08-08C7-5EB8E621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, 그림, 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626AFE-E5E8-5A20-E539-0C765E217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346002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4EAE9-086F-39C4-F9DF-669D8409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311B1A-9E4A-DB50-9323-EFEA76C4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117575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97D29-C3C4-7BDF-ECC6-55168274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31D29D-E3D9-D54C-33A4-9C8765648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273935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01E69-1471-EBBE-374A-DA8EA552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5E651E-95EE-EB2C-10F4-9583E0573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58403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B97B0-C1AC-2E58-1A65-CEFF76D1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781F8A0-6508-7FEA-8BCF-A1577D83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  <a:endParaRPr lang="en-US" altLang="ko-KR" dirty="0"/>
          </a:p>
          <a:p>
            <a:r>
              <a:rPr lang="ko-KR" altLang="en-US" dirty="0"/>
              <a:t>데이터 개요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r>
              <a:rPr lang="ko-KR" altLang="en-US" dirty="0"/>
              <a:t>데이터 시각화</a:t>
            </a:r>
            <a:endParaRPr lang="en-US" altLang="ko-KR" dirty="0"/>
          </a:p>
          <a:p>
            <a:r>
              <a:rPr lang="ko-KR" altLang="en-US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4310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7127F-9F40-7C76-F35E-275ACD60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BD702D-DA26-1492-C75C-15196F4E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117799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76E19-8221-07F0-494A-B311DC9F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텍스트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AB675C-F0B3-48A9-B81C-E9E01AE74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4225864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E370C-E3E6-0A00-5C7F-E7A4ED86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도표, 텍스트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495C668-E304-2A44-133D-97EC06B4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6389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40A37-9787-3FFA-77F7-917207ED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호선</a:t>
            </a:r>
          </a:p>
        </p:txBody>
      </p:sp>
      <p:pic>
        <p:nvPicPr>
          <p:cNvPr id="5" name="내용 개체 틀 4" descr="도표, 그림, 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A55DD2-702C-0C78-B39F-71732832D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089"/>
            <a:ext cx="10515600" cy="4336410"/>
          </a:xfrm>
        </p:spPr>
      </p:pic>
    </p:spTree>
    <p:extLst>
      <p:ext uri="{BB962C8B-B14F-4D97-AF65-F5344CB8AC3E}">
        <p14:creationId xmlns:p14="http://schemas.microsoft.com/office/powerpoint/2010/main" val="93590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46BED-134E-8D0E-422E-5CE8361B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3B95C-208E-1153-2904-74926240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서울 지하철역 </a:t>
            </a:r>
            <a:r>
              <a:rPr lang="en-US" altLang="ko-KR" dirty="0"/>
              <a:t>1~9</a:t>
            </a:r>
            <a:r>
              <a:rPr lang="ko-KR" altLang="en-US" dirty="0"/>
              <a:t>호선 중 가장 많은 승객을 수용하는 호선은 </a:t>
            </a:r>
            <a:r>
              <a:rPr lang="en-US" altLang="ko-KR" dirty="0"/>
              <a:t>2</a:t>
            </a:r>
            <a:r>
              <a:rPr lang="ko-KR" altLang="en-US" dirty="0"/>
              <a:t>호선이다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승객수는 출퇴근 시간인 </a:t>
            </a:r>
            <a:r>
              <a:rPr lang="en-US" altLang="ko-KR" dirty="0"/>
              <a:t>08</a:t>
            </a:r>
            <a:r>
              <a:rPr lang="ko-KR" altLang="en-US" dirty="0"/>
              <a:t>시 </a:t>
            </a:r>
            <a:r>
              <a:rPr lang="en-US" altLang="ko-KR" dirty="0"/>
              <a:t>~ 09</a:t>
            </a:r>
            <a:r>
              <a:rPr lang="ko-KR" altLang="en-US" dirty="0"/>
              <a:t>시</a:t>
            </a:r>
            <a:r>
              <a:rPr lang="en-US" altLang="ko-KR" dirty="0"/>
              <a:t>, 18</a:t>
            </a:r>
            <a:r>
              <a:rPr lang="ko-KR" altLang="en-US" dirty="0"/>
              <a:t>시 </a:t>
            </a:r>
            <a:r>
              <a:rPr lang="en-US" altLang="ko-KR" dirty="0"/>
              <a:t>~ 19</a:t>
            </a:r>
            <a:r>
              <a:rPr lang="ko-KR" altLang="en-US" dirty="0"/>
              <a:t>시에 집중 되어 대부분의 그래프가</a:t>
            </a:r>
            <a:r>
              <a:rPr lang="en-US" altLang="ko-KR" dirty="0"/>
              <a:t> M</a:t>
            </a:r>
            <a:r>
              <a:rPr lang="ko-KR" altLang="en-US" dirty="0"/>
              <a:t>자 모양을 형성 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상업지역이거나 환승 구역인 역은 이용승객수가 높았다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버스터미널이 근처에 위치한 강변역</a:t>
            </a:r>
            <a:r>
              <a:rPr lang="en-US" altLang="ko-KR" dirty="0"/>
              <a:t>, </a:t>
            </a:r>
            <a:r>
              <a:rPr lang="ko-KR" altLang="en-US" dirty="0"/>
              <a:t>고속터미널역은 그래프가 </a:t>
            </a:r>
            <a:r>
              <a:rPr lang="en-US" altLang="ko-KR" dirty="0"/>
              <a:t>M</a:t>
            </a:r>
            <a:r>
              <a:rPr lang="ko-KR" altLang="en-US" dirty="0"/>
              <a:t>자 모양이 아닌 전체적으로 </a:t>
            </a:r>
            <a:r>
              <a:rPr lang="ko-KR" altLang="en-US" dirty="0" err="1"/>
              <a:t>우상향모양을</a:t>
            </a:r>
            <a:r>
              <a:rPr lang="ko-KR" altLang="en-US" dirty="0"/>
              <a:t> 하고 있었다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59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3F6E5-E6B1-D75D-C39E-CD0E93A5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973"/>
            <a:ext cx="10515600" cy="531199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각 호선별 최고 승객수를 달성한 역은 다음과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/>
              <a:t>서울역</a:t>
            </a:r>
            <a:r>
              <a:rPr lang="en-US" altLang="ko-KR" dirty="0"/>
              <a:t>	2</a:t>
            </a:r>
            <a:r>
              <a:rPr lang="ko-KR" altLang="en-US" dirty="0"/>
              <a:t>호선 </a:t>
            </a:r>
            <a:r>
              <a:rPr lang="en-US" altLang="ko-KR" dirty="0"/>
              <a:t>:</a:t>
            </a:r>
            <a:r>
              <a:rPr lang="ko-KR" altLang="en-US" dirty="0"/>
              <a:t> 강남역</a:t>
            </a:r>
            <a:r>
              <a:rPr lang="en-US" altLang="ko-KR" dirty="0"/>
              <a:t>	3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/>
              <a:t>양재역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 err="1"/>
              <a:t>혜화역</a:t>
            </a:r>
            <a:r>
              <a:rPr lang="en-US" altLang="ko-KR" dirty="0"/>
              <a:t>	5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/>
              <a:t>광화문역</a:t>
            </a:r>
            <a:r>
              <a:rPr lang="en-US" altLang="ko-KR" dirty="0"/>
              <a:t>	6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 err="1"/>
              <a:t>공덕역</a:t>
            </a:r>
            <a:br>
              <a:rPr lang="en-US" altLang="ko-KR" dirty="0"/>
            </a:br>
            <a:r>
              <a:rPr lang="en-US" altLang="ko-KR" dirty="0"/>
              <a:t>7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/>
              <a:t>가산디지털단지역</a:t>
            </a:r>
            <a:r>
              <a:rPr lang="en-US" altLang="ko-KR" dirty="0"/>
              <a:t>	8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 err="1"/>
              <a:t>잠실역</a:t>
            </a:r>
            <a:r>
              <a:rPr lang="en-US" altLang="ko-KR" dirty="0"/>
              <a:t>	9</a:t>
            </a:r>
            <a:r>
              <a:rPr lang="ko-KR" altLang="en-US" dirty="0"/>
              <a:t>호선 </a:t>
            </a:r>
            <a:r>
              <a:rPr lang="en-US" altLang="ko-KR" dirty="0"/>
              <a:t>: </a:t>
            </a:r>
            <a:r>
              <a:rPr lang="ko-KR" altLang="en-US" dirty="0" err="1"/>
              <a:t>신논현역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호선은 제외한 나머지 호선은 출근시간에 승객수가 가장 많은 역이 출근시간에도 제일 많은 승객수를 수용했지만</a:t>
            </a:r>
            <a:r>
              <a:rPr lang="en-US" altLang="ko-KR" dirty="0"/>
              <a:t>, 2</a:t>
            </a:r>
            <a:r>
              <a:rPr lang="ko-KR" altLang="en-US" dirty="0"/>
              <a:t>호선 같은 경우는 미세하지만 출근시간에 가장 많은 승객을 수용한 역과 퇴근시간에 가장 많은 승객을 수용한 역이 달랐다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3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CE0A9-2009-D8AE-A6CC-D86D896E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4F826-DAA8-E8C8-B8B5-F4D83353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/>
              <a:t>지하철 </a:t>
            </a:r>
            <a:r>
              <a:rPr lang="ko-KR" altLang="en-US" dirty="0" err="1"/>
              <a:t>승객수</a:t>
            </a:r>
            <a:r>
              <a:rPr lang="ko-KR" altLang="en-US" dirty="0"/>
              <a:t>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주제 선정 이유 </a:t>
            </a:r>
            <a:r>
              <a:rPr lang="en-US" altLang="ko-KR" dirty="0"/>
              <a:t>: </a:t>
            </a:r>
            <a:r>
              <a:rPr lang="ko-KR" altLang="en-US" dirty="0"/>
              <a:t>지하철 승객의 변화와 그 이유가 궁금해서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프로젝트 목적 </a:t>
            </a:r>
            <a:r>
              <a:rPr lang="en-US" altLang="ko-KR" dirty="0"/>
              <a:t>: </a:t>
            </a:r>
            <a:r>
              <a:rPr lang="ko-KR" altLang="en-US" dirty="0"/>
              <a:t>지하철 승객이 많아지는 이유를 분석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6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5C246-ECFC-614A-D098-CD65E3AA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5099E-3BA3-E5E4-A119-3062662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사용 데이터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서울시 </a:t>
            </a:r>
            <a:r>
              <a:rPr lang="ko-KR" altLang="en-US" dirty="0" err="1"/>
              <a:t>읍면동마스터</a:t>
            </a:r>
            <a:r>
              <a:rPr lang="ko-KR" altLang="en-US" dirty="0"/>
              <a:t> 정보</a:t>
            </a:r>
            <a:r>
              <a:rPr lang="en-US" altLang="ko-KR" dirty="0"/>
              <a:t>.csv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서울시 지하철 호선별 역별 시간대별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</a:t>
            </a:r>
            <a:r>
              <a:rPr lang="en-US" altLang="ko-KR" dirty="0"/>
              <a:t>.csv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서울시 행정동별 지하철 총 승차 </a:t>
            </a:r>
            <a:r>
              <a:rPr lang="ko-KR" altLang="en-US" dirty="0" err="1"/>
              <a:t>승객수</a:t>
            </a:r>
            <a:r>
              <a:rPr lang="ko-KR" altLang="en-US" dirty="0"/>
              <a:t> 정보</a:t>
            </a:r>
            <a:r>
              <a:rPr lang="en-US" altLang="ko-KR" dirty="0"/>
              <a:t>.csv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 출처 </a:t>
            </a:r>
            <a:r>
              <a:rPr lang="en-US" altLang="ko-KR" dirty="0"/>
              <a:t>: </a:t>
            </a:r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https://data.seoul.go.kr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03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EEBBA-6662-D63F-FE46-52D1234E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161"/>
            <a:ext cx="10515600" cy="565980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서울시 </a:t>
            </a:r>
            <a:r>
              <a:rPr lang="ko-KR" altLang="en-US" dirty="0" err="1"/>
              <a:t>읍면동마스터</a:t>
            </a:r>
            <a:r>
              <a:rPr lang="ko-KR" altLang="en-US" dirty="0"/>
              <a:t> 정보</a:t>
            </a:r>
            <a:r>
              <a:rPr lang="en-US" altLang="ko-KR" dirty="0"/>
              <a:t>.csv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서울시 지하철 호선별 역별 시간대별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</a:t>
            </a:r>
            <a:r>
              <a:rPr lang="en-US" altLang="ko-KR" dirty="0"/>
              <a:t>.csv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ko-KR" altLang="en-US" dirty="0"/>
              <a:t>서울시 행정동별 지하철 총 승차 </a:t>
            </a:r>
            <a:r>
              <a:rPr lang="ko-KR" altLang="en-US" dirty="0" err="1"/>
              <a:t>승객수</a:t>
            </a:r>
            <a:r>
              <a:rPr lang="ko-KR" altLang="en-US" dirty="0"/>
              <a:t> 정보</a:t>
            </a:r>
            <a:r>
              <a:rPr lang="en-US" altLang="ko-KR" dirty="0"/>
              <a:t>.csv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FAA3BC-38DA-A3C8-ACDE-952ED6E2C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753955"/>
              </p:ext>
            </p:extLst>
          </p:nvPr>
        </p:nvGraphicFramePr>
        <p:xfrm>
          <a:off x="838200" y="1410203"/>
          <a:ext cx="4341813" cy="411985"/>
        </p:xfrm>
        <a:graphic>
          <a:graphicData uri="http://schemas.openxmlformats.org/drawingml/2006/table">
            <a:tbl>
              <a:tblPr/>
              <a:tblGrid>
                <a:gridCol w="982663">
                  <a:extLst>
                    <a:ext uri="{9D8B030D-6E8A-4147-A177-3AD203B41FA5}">
                      <a16:colId xmlns:a16="http://schemas.microsoft.com/office/drawing/2014/main" val="1200126507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549626396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003840725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120428675"/>
                    </a:ext>
                  </a:extLst>
                </a:gridCol>
              </a:tblGrid>
              <a:tr h="4119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자치구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73783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962EB15-E7F2-D64C-7B79-256993578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9048"/>
              </p:ext>
            </p:extLst>
          </p:nvPr>
        </p:nvGraphicFramePr>
        <p:xfrm>
          <a:off x="838200" y="3275596"/>
          <a:ext cx="8965890" cy="411985"/>
        </p:xfrm>
        <a:graphic>
          <a:graphicData uri="http://schemas.openxmlformats.org/drawingml/2006/table">
            <a:tbl>
              <a:tblPr/>
              <a:tblGrid>
                <a:gridCol w="608013">
                  <a:extLst>
                    <a:ext uri="{9D8B030D-6E8A-4147-A177-3AD203B41FA5}">
                      <a16:colId xmlns:a16="http://schemas.microsoft.com/office/drawing/2014/main" val="3202941152"/>
                    </a:ext>
                  </a:extLst>
                </a:gridCol>
                <a:gridCol w="608013">
                  <a:extLst>
                    <a:ext uri="{9D8B030D-6E8A-4147-A177-3AD203B41FA5}">
                      <a16:colId xmlns:a16="http://schemas.microsoft.com/office/drawing/2014/main" val="382424179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1633283818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577409272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551173525"/>
                    </a:ext>
                  </a:extLst>
                </a:gridCol>
                <a:gridCol w="283851">
                  <a:extLst>
                    <a:ext uri="{9D8B030D-6E8A-4147-A177-3AD203B41FA5}">
                      <a16:colId xmlns:a16="http://schemas.microsoft.com/office/drawing/2014/main" val="2776446583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3466228549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41190172"/>
                    </a:ext>
                  </a:extLst>
                </a:gridCol>
              </a:tblGrid>
              <a:tr h="41198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호선명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지하철역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승차인원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-05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하차인원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승차인원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-04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하차인원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99779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FE62041-8504-C201-FDD7-FBDC87C20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806687"/>
              </p:ext>
            </p:extLst>
          </p:nvPr>
        </p:nvGraphicFramePr>
        <p:xfrm>
          <a:off x="838200" y="5343112"/>
          <a:ext cx="6702427" cy="411986"/>
        </p:xfrm>
        <a:graphic>
          <a:graphicData uri="http://schemas.openxmlformats.org/drawingml/2006/table">
            <a:tbl>
              <a:tblPr/>
              <a:tblGrid>
                <a:gridCol w="862013">
                  <a:extLst>
                    <a:ext uri="{9D8B030D-6E8A-4147-A177-3AD203B41FA5}">
                      <a16:colId xmlns:a16="http://schemas.microsoft.com/office/drawing/2014/main" val="820741256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1423528616"/>
                    </a:ext>
                  </a:extLst>
                </a:gridCol>
                <a:gridCol w="1293813">
                  <a:extLst>
                    <a:ext uri="{9D8B030D-6E8A-4147-A177-3AD203B41FA5}">
                      <a16:colId xmlns:a16="http://schemas.microsoft.com/office/drawing/2014/main" val="3992234716"/>
                    </a:ext>
                  </a:extLst>
                </a:gridCol>
                <a:gridCol w="1744663">
                  <a:extLst>
                    <a:ext uri="{9D8B030D-6E8A-4147-A177-3AD203B41FA5}">
                      <a16:colId xmlns:a16="http://schemas.microsoft.com/office/drawing/2014/main" val="3797624824"/>
                    </a:ext>
                  </a:extLst>
                </a:gridCol>
                <a:gridCol w="198437">
                  <a:extLst>
                    <a:ext uri="{9D8B030D-6E8A-4147-A177-3AD203B41FA5}">
                      <a16:colId xmlns:a16="http://schemas.microsoft.com/office/drawing/2014/main" val="3009918653"/>
                    </a:ext>
                  </a:extLst>
                </a:gridCol>
                <a:gridCol w="1744663">
                  <a:extLst>
                    <a:ext uri="{9D8B030D-6E8A-4147-A177-3AD203B41FA5}">
                      <a16:colId xmlns:a16="http://schemas.microsoft.com/office/drawing/2014/main" val="2996854530"/>
                    </a:ext>
                  </a:extLst>
                </a:gridCol>
              </a:tblGrid>
              <a:tr h="41198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행정동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_00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지하철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승객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_23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438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31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6BEE9-6605-057E-06E5-58685076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2B823B-3D6B-BF9D-45AC-3A1A5FE1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서울시 지하철 호선별 역별 시간대별 </a:t>
            </a:r>
            <a:r>
              <a:rPr lang="ko-KR" altLang="en-US" sz="2400" dirty="0" err="1"/>
              <a:t>승하차</a:t>
            </a:r>
            <a:r>
              <a:rPr lang="ko-KR" altLang="en-US" sz="2400" dirty="0"/>
              <a:t> 인원 정보</a:t>
            </a:r>
            <a:r>
              <a:rPr lang="en-US" altLang="ko-KR" sz="2400" dirty="0"/>
              <a:t>.csv</a:t>
            </a:r>
          </a:p>
          <a:p>
            <a:pPr marL="0" indent="0">
              <a:buNone/>
            </a:pPr>
            <a:r>
              <a:rPr lang="ko-KR" altLang="en-US" sz="2400" dirty="0"/>
              <a:t>승차 하차 인원이 </a:t>
            </a:r>
            <a:r>
              <a:rPr lang="ko-KR" altLang="en-US" sz="2400" dirty="0" err="1"/>
              <a:t>나눠저있기때문에</a:t>
            </a:r>
            <a:r>
              <a:rPr lang="ko-KR" altLang="en-US" sz="2400" dirty="0"/>
              <a:t> 승차 인원과 하차 인원을 합치고</a:t>
            </a:r>
            <a:br>
              <a:rPr lang="en-US" altLang="ko-KR" sz="2400" dirty="0"/>
            </a:br>
            <a:r>
              <a:rPr lang="ko-KR" altLang="en-US" sz="2400" dirty="0" err="1"/>
              <a:t>컴럼명을</a:t>
            </a:r>
            <a:r>
              <a:rPr lang="ko-KR" altLang="en-US" sz="2400" dirty="0"/>
              <a:t> 변경한다</a:t>
            </a:r>
            <a:r>
              <a:rPr lang="en-US" altLang="ko-KR" sz="2400" dirty="0"/>
              <a:t>. </a:t>
            </a:r>
            <a:br>
              <a:rPr lang="en-US" altLang="ko-KR" sz="2400" dirty="0"/>
            </a:br>
            <a:r>
              <a:rPr lang="en-US" altLang="ko-KR" sz="2400" dirty="0"/>
              <a:t>(ex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01</a:t>
            </a:r>
            <a:r>
              <a:rPr lang="ko-KR" altLang="en-US" sz="2400" dirty="0"/>
              <a:t>시</a:t>
            </a:r>
            <a:r>
              <a:rPr lang="en-US" altLang="ko-KR" sz="2400" dirty="0"/>
              <a:t> ~ 02</a:t>
            </a:r>
            <a:r>
              <a:rPr lang="ko-KR" altLang="en-US" sz="2400" dirty="0"/>
              <a:t>시 승차인원 </a:t>
            </a:r>
            <a:r>
              <a:rPr lang="en-US" altLang="ko-KR" sz="2400" dirty="0"/>
              <a:t>+ 01</a:t>
            </a:r>
            <a:r>
              <a:rPr lang="ko-KR" altLang="en-US" sz="2400" dirty="0"/>
              <a:t>시 </a:t>
            </a:r>
            <a:r>
              <a:rPr lang="en-US" altLang="ko-KR" sz="2400" dirty="0"/>
              <a:t>~ 02 </a:t>
            </a:r>
            <a:r>
              <a:rPr lang="ko-KR" altLang="en-US" sz="2400" dirty="0"/>
              <a:t>하차인원 </a:t>
            </a:r>
            <a:r>
              <a:rPr lang="en-US" altLang="ko-KR" sz="2400" dirty="0"/>
              <a:t>= 01</a:t>
            </a:r>
            <a:r>
              <a:rPr lang="ko-KR" altLang="en-US" sz="2400" dirty="0"/>
              <a:t>시 </a:t>
            </a:r>
            <a:r>
              <a:rPr lang="en-US" altLang="ko-KR" sz="2400" dirty="0"/>
              <a:t>~ 02</a:t>
            </a:r>
            <a:r>
              <a:rPr lang="ko-KR" altLang="en-US" sz="2400" dirty="0"/>
              <a:t>시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ko-KR" altLang="en-US" sz="2400" dirty="0"/>
              <a:t>서울시 </a:t>
            </a:r>
            <a:r>
              <a:rPr lang="ko-KR" altLang="en-US" sz="2400" dirty="0" err="1"/>
              <a:t>읍면동마스터</a:t>
            </a:r>
            <a:r>
              <a:rPr lang="ko-KR" altLang="en-US" sz="2400" dirty="0"/>
              <a:t> 정보</a:t>
            </a:r>
            <a:r>
              <a:rPr lang="en-US" altLang="ko-KR" sz="2400" dirty="0"/>
              <a:t>.csv</a:t>
            </a:r>
          </a:p>
          <a:p>
            <a:pPr marL="0" indent="0">
              <a:buNone/>
            </a:pPr>
            <a:r>
              <a:rPr lang="ko-KR" altLang="en-US" sz="2400" dirty="0"/>
              <a:t>행정동 </a:t>
            </a:r>
            <a:r>
              <a:rPr lang="en-US" altLang="ko-KR" sz="2400" dirty="0"/>
              <a:t>ID</a:t>
            </a:r>
            <a:r>
              <a:rPr lang="ko-KR" altLang="en-US" sz="2400" dirty="0"/>
              <a:t>를 행정동 명칭으로 알아볼 수 있게</a:t>
            </a:r>
            <a:br>
              <a:rPr lang="en-US" altLang="ko-KR" sz="2400" dirty="0"/>
            </a:br>
            <a:r>
              <a:rPr lang="ko-KR" altLang="en-US" sz="2400" dirty="0"/>
              <a:t>행정동 </a:t>
            </a:r>
            <a:r>
              <a:rPr lang="en-US" altLang="ko-KR" sz="2400" dirty="0"/>
              <a:t>ID</a:t>
            </a:r>
            <a:r>
              <a:rPr lang="ko-KR" altLang="en-US" sz="2400" dirty="0"/>
              <a:t>를</a:t>
            </a:r>
            <a:r>
              <a:rPr lang="en-US" altLang="ko-KR" sz="2400" dirty="0"/>
              <a:t> </a:t>
            </a:r>
            <a:r>
              <a:rPr lang="ko-KR" altLang="en-US" sz="2400" dirty="0"/>
              <a:t>기준으로 규합한다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지하철역이 없거나 지하철 승객이 없는 지역을 제거하기 위해 승객수가</a:t>
            </a:r>
            <a:br>
              <a:rPr lang="en-US" altLang="ko-KR" sz="2400" dirty="0"/>
            </a:br>
            <a:r>
              <a:rPr lang="en-US" altLang="ko-KR" sz="2400" dirty="0"/>
              <a:t>0</a:t>
            </a:r>
            <a:r>
              <a:rPr lang="ko-KR" altLang="en-US" sz="2400" dirty="0"/>
              <a:t>인 행을 삭제한다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EF960FF-410A-DCBE-7046-5F18BF2E4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88370"/>
              </p:ext>
            </p:extLst>
          </p:nvPr>
        </p:nvGraphicFramePr>
        <p:xfrm>
          <a:off x="838200" y="5559665"/>
          <a:ext cx="10954207" cy="299720"/>
        </p:xfrm>
        <a:graphic>
          <a:graphicData uri="http://schemas.openxmlformats.org/drawingml/2006/table">
            <a:tbl>
              <a:tblPr/>
              <a:tblGrid>
                <a:gridCol w="1271905">
                  <a:extLst>
                    <a:ext uri="{9D8B030D-6E8A-4147-A177-3AD203B41FA5}">
                      <a16:colId xmlns:a16="http://schemas.microsoft.com/office/drawing/2014/main" val="2290862488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179770155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1031861078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3068712924"/>
                    </a:ext>
                  </a:extLst>
                </a:gridCol>
                <a:gridCol w="1275080">
                  <a:extLst>
                    <a:ext uri="{9D8B030D-6E8A-4147-A177-3AD203B41FA5}">
                      <a16:colId xmlns:a16="http://schemas.microsoft.com/office/drawing/2014/main" val="1885991255"/>
                    </a:ext>
                  </a:extLst>
                </a:gridCol>
                <a:gridCol w="934542">
                  <a:extLst>
                    <a:ext uri="{9D8B030D-6E8A-4147-A177-3AD203B41FA5}">
                      <a16:colId xmlns:a16="http://schemas.microsoft.com/office/drawing/2014/main" val="2420356636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413343746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893431883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809429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행정동</a:t>
                      </a:r>
                      <a:r>
                        <a:rPr lang="en-US" altLang="ko-KR" dirty="0">
                          <a:effectLst/>
                        </a:rPr>
                        <a:t>_</a:t>
                      </a:r>
                      <a:r>
                        <a:rPr lang="en-US" dirty="0">
                          <a:effectLst/>
                        </a:rPr>
                        <a:t>ID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행정동</a:t>
                      </a:r>
                      <a:r>
                        <a:rPr lang="en-US" altLang="ko-KR" dirty="0">
                          <a:effectLst/>
                        </a:rPr>
                        <a:t>_</a:t>
                      </a:r>
                      <a:r>
                        <a:rPr lang="ko-KR" altLang="en-US" dirty="0">
                          <a:effectLst/>
                        </a:rPr>
                        <a:t>명칭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자치구</a:t>
                      </a:r>
                      <a:r>
                        <a:rPr lang="en-US" altLang="ko-KR">
                          <a:effectLst/>
                        </a:rPr>
                        <a:t>_</a:t>
                      </a:r>
                      <a:r>
                        <a:rPr lang="ko-KR" altLang="en-US">
                          <a:effectLst/>
                        </a:rPr>
                        <a:t>명칭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시도</a:t>
                      </a:r>
                      <a:r>
                        <a:rPr lang="en-US" altLang="ko-KR" dirty="0">
                          <a:effectLst/>
                        </a:rPr>
                        <a:t>_</a:t>
                      </a:r>
                      <a:r>
                        <a:rPr lang="ko-KR" altLang="en-US" dirty="0">
                          <a:effectLst/>
                        </a:rPr>
                        <a:t>명칭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기준</a:t>
                      </a:r>
                      <a:r>
                        <a:rPr lang="en-US" altLang="ko-KR">
                          <a:effectLst/>
                        </a:rPr>
                        <a:t>_</a:t>
                      </a:r>
                      <a:r>
                        <a:rPr lang="ko-KR" altLang="en-US">
                          <a:effectLst/>
                        </a:rPr>
                        <a:t>날짜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승객수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effectLst/>
                        </a:rPr>
                        <a:t>00</a:t>
                      </a:r>
                      <a:r>
                        <a:rPr lang="ko-KR" altLang="en-US" dirty="0">
                          <a:effectLst/>
                        </a:rPr>
                        <a:t>시</a:t>
                      </a:r>
                      <a:r>
                        <a:rPr lang="en-US" altLang="ko-KR" dirty="0">
                          <a:effectLst/>
                        </a:rPr>
                        <a:t>~01</a:t>
                      </a:r>
                      <a:r>
                        <a:rPr lang="ko-KR" altLang="en-US" dirty="0">
                          <a:effectLst/>
                        </a:rPr>
                        <a:t>시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>
                          <a:effectLst/>
                        </a:rPr>
                        <a:t>~</a:t>
                      </a:r>
                      <a:endParaRPr lang="ko-KR" altLang="en-US" dirty="0">
                        <a:effectLst/>
                      </a:endParaRP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effectLst/>
                        </a:rPr>
                        <a:t>02</a:t>
                      </a:r>
                      <a:r>
                        <a:rPr lang="ko-KR" altLang="en-US" dirty="0">
                          <a:effectLst/>
                        </a:rPr>
                        <a:t>시</a:t>
                      </a:r>
                      <a:r>
                        <a:rPr lang="en-US" altLang="ko-KR" dirty="0">
                          <a:effectLst/>
                        </a:rPr>
                        <a:t>~03</a:t>
                      </a:r>
                      <a:r>
                        <a:rPr lang="ko-KR" altLang="en-US" dirty="0">
                          <a:effectLst/>
                        </a:rPr>
                        <a:t>시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338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A3B820F-88D7-1E67-76B7-AB65EC451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3791" y="46891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4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09DE96-6C63-B01E-C4A0-954540AD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88" y="758082"/>
            <a:ext cx="11566024" cy="51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5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707F7E-F67C-F60B-63F7-151ECAAA4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587"/>
            <a:ext cx="10515600" cy="554737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Data Melting</a:t>
            </a:r>
          </a:p>
          <a:p>
            <a:pPr marL="0" indent="0">
              <a:buNone/>
            </a:pPr>
            <a:r>
              <a:rPr lang="ko-KR" altLang="en-US" dirty="0"/>
              <a:t>데이터를 시각화 하기 편하게 데이터프레임을 재구조화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24</a:t>
            </a:r>
            <a:r>
              <a:rPr lang="ko-KR" altLang="en-US" dirty="0"/>
              <a:t>개의 시간대 열을 </a:t>
            </a:r>
            <a:r>
              <a:rPr lang="en-US" altLang="ko-KR" dirty="0"/>
              <a:t>24</a:t>
            </a:r>
            <a:r>
              <a:rPr lang="ko-KR" altLang="en-US" dirty="0"/>
              <a:t>개의 행으로 쪼개서</a:t>
            </a:r>
            <a:br>
              <a:rPr lang="en-US" altLang="ko-KR" dirty="0"/>
            </a:br>
            <a:r>
              <a:rPr lang="ko-KR" altLang="en-US" dirty="0"/>
              <a:t>시각화에 이점을 가진다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과정을 통해 </a:t>
            </a:r>
            <a:r>
              <a:rPr lang="en-US" altLang="ko-KR" dirty="0"/>
              <a:t>1</a:t>
            </a:r>
            <a:r>
              <a:rPr lang="ko-KR" altLang="en-US" dirty="0"/>
              <a:t>개의 역은 </a:t>
            </a:r>
            <a:r>
              <a:rPr lang="en-US" altLang="ko-KR" dirty="0"/>
              <a:t>24</a:t>
            </a:r>
            <a:r>
              <a:rPr lang="ko-KR" altLang="en-US" dirty="0"/>
              <a:t>개의 시간대와 승객수로 이루어진 행을 가진다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ADCD78-DF31-2EDD-DBF9-CCFAEA887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347764"/>
              </p:ext>
            </p:extLst>
          </p:nvPr>
        </p:nvGraphicFramePr>
        <p:xfrm>
          <a:off x="838200" y="3474396"/>
          <a:ext cx="6013132" cy="299720"/>
        </p:xfrm>
        <a:graphic>
          <a:graphicData uri="http://schemas.openxmlformats.org/drawingml/2006/table">
            <a:tbl>
              <a:tblPr/>
              <a:tblGrid>
                <a:gridCol w="958003">
                  <a:extLst>
                    <a:ext uri="{9D8B030D-6E8A-4147-A177-3AD203B41FA5}">
                      <a16:colId xmlns:a16="http://schemas.microsoft.com/office/drawing/2014/main" val="1510380971"/>
                    </a:ext>
                  </a:extLst>
                </a:gridCol>
                <a:gridCol w="958003">
                  <a:extLst>
                    <a:ext uri="{9D8B030D-6E8A-4147-A177-3AD203B41FA5}">
                      <a16:colId xmlns:a16="http://schemas.microsoft.com/office/drawing/2014/main" val="2652369041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4043206588"/>
                    </a:ext>
                  </a:extLst>
                </a:gridCol>
                <a:gridCol w="958003">
                  <a:extLst>
                    <a:ext uri="{9D8B030D-6E8A-4147-A177-3AD203B41FA5}">
                      <a16:colId xmlns:a16="http://schemas.microsoft.com/office/drawing/2014/main" val="4268293984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79308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 err="1">
                          <a:effectLst/>
                        </a:rPr>
                        <a:t>사용월</a:t>
                      </a:r>
                      <a:endParaRPr lang="ko-KR" altLang="en-US" dirty="0">
                        <a:effectLst/>
                      </a:endParaRP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 err="1">
                          <a:effectLst/>
                        </a:rPr>
                        <a:t>호선명</a:t>
                      </a:r>
                      <a:endParaRPr lang="ko-KR" altLang="en-US" dirty="0">
                        <a:effectLst/>
                      </a:endParaRP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지하철역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시간대</a:t>
                      </a: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시간대별</a:t>
                      </a:r>
                      <a:r>
                        <a:rPr lang="en-US" altLang="ko-KR" dirty="0">
                          <a:effectLst/>
                        </a:rPr>
                        <a:t>_</a:t>
                      </a:r>
                      <a:r>
                        <a:rPr lang="ko-KR" altLang="en-US" dirty="0" err="1">
                          <a:effectLst/>
                        </a:rPr>
                        <a:t>승객수</a:t>
                      </a:r>
                      <a:endParaRPr lang="ko-KR" altLang="en-US" dirty="0">
                        <a:effectLst/>
                      </a:endParaRPr>
                    </a:p>
                  </a:txBody>
                  <a:tcPr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9230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4123CAF-83C4-DA5E-9F38-AB9838E6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4" y="4114006"/>
            <a:ext cx="11689492" cy="13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1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88DCD-6221-BEF4-0D2B-9FF8772A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28CD7-C494-B9C7-2FFA-4E9FF344B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행정동별 승객수를 </a:t>
            </a:r>
            <a:r>
              <a:rPr lang="ko-KR" altLang="en-US" dirty="0" err="1"/>
              <a:t>시각화하였다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기준날짜 </a:t>
            </a:r>
            <a:r>
              <a:rPr lang="en-US" altLang="ko-KR" dirty="0"/>
              <a:t>: 20250901</a:t>
            </a:r>
          </a:p>
          <a:p>
            <a:pPr marL="0" indent="0">
              <a:buNone/>
            </a:pPr>
            <a:r>
              <a:rPr lang="ko-KR" altLang="en-US" dirty="0"/>
              <a:t>자치구 </a:t>
            </a:r>
            <a:r>
              <a:rPr lang="en-US" altLang="ko-KR" dirty="0"/>
              <a:t>: </a:t>
            </a:r>
            <a:r>
              <a:rPr lang="ko-KR" altLang="en-US" dirty="0"/>
              <a:t>강남구</a:t>
            </a:r>
            <a:r>
              <a:rPr lang="en-US" altLang="ko-KR" dirty="0"/>
              <a:t>, </a:t>
            </a:r>
            <a:r>
              <a:rPr lang="ko-KR" altLang="en-US" dirty="0"/>
              <a:t>서초구</a:t>
            </a:r>
            <a:r>
              <a:rPr lang="en-US" altLang="ko-KR" dirty="0"/>
              <a:t>, </a:t>
            </a:r>
            <a:r>
              <a:rPr lang="ko-KR" altLang="en-US" dirty="0"/>
              <a:t>송파구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44DAE-1D9B-9DF3-6FDA-26A7FF07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0" y="3519616"/>
            <a:ext cx="11732740" cy="158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8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640</Words>
  <Application>Microsoft Office PowerPoint</Application>
  <PresentationFormat>와이드스크린</PresentationFormat>
  <Paragraphs>100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BIG-DATA Project 보고서</vt:lpstr>
      <vt:lpstr>목차</vt:lpstr>
      <vt:lpstr>서론</vt:lpstr>
      <vt:lpstr>데이터 개요</vt:lpstr>
      <vt:lpstr>PowerPoint 프레젠테이션</vt:lpstr>
      <vt:lpstr>데이터 전처리</vt:lpstr>
      <vt:lpstr>PowerPoint 프레젠테이션</vt:lpstr>
      <vt:lpstr>PowerPoint 프레젠테이션</vt:lpstr>
      <vt:lpstr>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1호선</vt:lpstr>
      <vt:lpstr>2호선</vt:lpstr>
      <vt:lpstr>3호선</vt:lpstr>
      <vt:lpstr>4호선</vt:lpstr>
      <vt:lpstr>5호선</vt:lpstr>
      <vt:lpstr>6호선</vt:lpstr>
      <vt:lpstr>7호선</vt:lpstr>
      <vt:lpstr>8호선</vt:lpstr>
      <vt:lpstr>9호선</vt:lpstr>
      <vt:lpstr>결론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최혁[컴퓨터정보공학과]</dc:creator>
  <cp:lastModifiedBy>최혁[컴퓨터정보공학과]</cp:lastModifiedBy>
  <cp:revision>2</cp:revision>
  <dcterms:created xsi:type="dcterms:W3CDTF">2025-11-28T15:55:57Z</dcterms:created>
  <dcterms:modified xsi:type="dcterms:W3CDTF">2025-12-04T01:18:47Z</dcterms:modified>
</cp:coreProperties>
</file>